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aleway" charset="1" panose="020B0503030101060003"/>
      <p:regular r:id="rId10"/>
    </p:embeddedFont>
    <p:embeddedFont>
      <p:font typeface="Raleway Bold" charset="1" panose="020B0803030101060003"/>
      <p:regular r:id="rId11"/>
    </p:embeddedFont>
    <p:embeddedFont>
      <p:font typeface="Raleway Thin" charset="1" panose="020B0203030101060003"/>
      <p:regular r:id="rId12"/>
    </p:embeddedFont>
    <p:embeddedFont>
      <p:font typeface="Raleway Heavy" charset="1" panose="020B0003030101060003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Open Sans Light" charset="1" panose="020B0306030504020204"/>
      <p:regular r:id="rId18"/>
    </p:embeddedFont>
    <p:embeddedFont>
      <p:font typeface="Open Sans Light Italics" charset="1" panose="020B0306030504020204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756" r="-12931" b="-10255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8073944"/>
            <a:ext cx="3121583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8310884"/>
            <a:ext cx="7371863" cy="749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63"/>
              </a:lnSpc>
            </a:pPr>
            <a:r>
              <a:rPr lang="en-US" sz="2116" spc="1693">
                <a:solidFill>
                  <a:srgbClr val="171616"/>
                </a:solidFill>
                <a:latin typeface="Raleway"/>
              </a:rPr>
              <a:t>SHREYA PANENGADEN</a:t>
            </a:r>
          </a:p>
          <a:p>
            <a:pPr>
              <a:lnSpc>
                <a:spcPts val="2963"/>
              </a:lnSpc>
              <a:spcBef>
                <a:spcPct val="0"/>
              </a:spcBef>
            </a:pPr>
            <a:r>
              <a:rPr lang="en-US" sz="2116" spc="1693">
                <a:solidFill>
                  <a:srgbClr val="171616"/>
                </a:solidFill>
                <a:latin typeface="Raleway"/>
              </a:rPr>
              <a:t>PALAK KHATRI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3741703"/>
            <a:ext cx="12037565" cy="3520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36"/>
              </a:lnSpc>
              <a:spcBef>
                <a:spcPct val="0"/>
              </a:spcBef>
            </a:pPr>
            <a:r>
              <a:rPr lang="en-US" sz="5025">
                <a:solidFill>
                  <a:srgbClr val="171616"/>
                </a:solidFill>
                <a:latin typeface="Raleway"/>
              </a:rPr>
              <a:t>GRAPHICAL AUTHENTICATION SYSTEMS – A REVIEW BASED ON SECURITY AND USER INTERFACE USABILITY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028700"/>
            <a:ext cx="16230600" cy="8229600"/>
            <a:chOff x="0" y="0"/>
            <a:chExt cx="3774616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74617" cy="1913890"/>
            </a:xfrm>
            <a:custGeom>
              <a:avLst/>
              <a:gdLst/>
              <a:ahLst/>
              <a:cxnLst/>
              <a:rect r="r" b="b" t="t" l="l"/>
              <a:pathLst>
                <a:path h="1913890" w="3774617">
                  <a:moveTo>
                    <a:pt x="0" y="0"/>
                  </a:moveTo>
                  <a:lnTo>
                    <a:pt x="3774617" y="0"/>
                  </a:lnTo>
                  <a:lnTo>
                    <a:pt x="3774617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FCF6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5526516" y="4132724"/>
            <a:ext cx="7234968" cy="1333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17"/>
              </a:lnSpc>
              <a:spcBef>
                <a:spcPct val="0"/>
              </a:spcBef>
            </a:pPr>
            <a:r>
              <a:rPr lang="en-US" sz="7869">
                <a:solidFill>
                  <a:srgbClr val="171616"/>
                </a:solidFill>
                <a:latin typeface="Open Sa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141226" y="0"/>
            <a:ext cx="5146774" cy="10287000"/>
            <a:chOff x="0" y="0"/>
            <a:chExt cx="6862365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3998" t="0" r="906" b="0"/>
            <a:stretch>
              <a:fillRect/>
            </a:stretch>
          </p:blipFill>
          <p:spPr>
            <a:xfrm flipH="false" flipV="false">
              <a:off x="0" y="0"/>
              <a:ext cx="6862365" cy="13716000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3807718" y="1802232"/>
            <a:ext cx="4900474" cy="1019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171616"/>
                </a:solidFill>
                <a:latin typeface="Raleway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667945" y="3654054"/>
            <a:ext cx="7744067" cy="3682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Importance of secure and user-friendly authentication methods </a:t>
            </a:r>
          </a:p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Inadequacy of traditional alphanumeric passwords </a:t>
            </a:r>
          </a:p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Overview of graphical authentication systems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1852994"/>
            <a:ext cx="9144000" cy="6581011"/>
            <a:chOff x="0" y="0"/>
            <a:chExt cx="12192000" cy="877468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6033" t="0" r="1336" b="0"/>
            <a:stretch>
              <a:fillRect/>
            </a:stretch>
          </p:blipFill>
          <p:spPr>
            <a:xfrm flipH="false" flipV="false">
              <a:off x="0" y="0"/>
              <a:ext cx="12192000" cy="877468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9944726" y="1635055"/>
            <a:ext cx="7987379" cy="3133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171616"/>
                </a:solidFill>
                <a:latin typeface="Raleway"/>
              </a:rPr>
              <a:t>Evolution of Graphical Authentication Systems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11197" y="5095875"/>
            <a:ext cx="6948103" cy="3768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71616"/>
                </a:solidFill>
                <a:latin typeface="Open Sans"/>
              </a:rPr>
              <a:t>Historical evolution of graphical authentication systems </a:t>
            </a:r>
          </a:p>
          <a:p>
            <a:pPr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71616"/>
                </a:solidFill>
                <a:latin typeface="Open Sans"/>
              </a:rPr>
              <a:t>Milestones in the development of graphical authentication systems </a:t>
            </a:r>
          </a:p>
          <a:p>
            <a:pPr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71616"/>
                </a:solidFill>
                <a:latin typeface="Open Sans"/>
              </a:rPr>
              <a:t>Categorization of mechanisms into image-based, gesture-based, and hybrid systems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141226" y="0"/>
            <a:ext cx="5146774" cy="10287000"/>
            <a:chOff x="0" y="0"/>
            <a:chExt cx="6862365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3998" t="0" r="906" b="0"/>
            <a:stretch>
              <a:fillRect/>
            </a:stretch>
          </p:blipFill>
          <p:spPr>
            <a:xfrm flipH="false" flipV="false">
              <a:off x="0" y="0"/>
              <a:ext cx="6862365" cy="13716000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396654" y="1384314"/>
            <a:ext cx="10172669" cy="3133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171616"/>
                </a:solidFill>
                <a:latin typeface="Raleway"/>
              </a:rPr>
              <a:t>Strengths and Weaknesses of Graphical Authentication Systems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96654" y="5086350"/>
            <a:ext cx="8855944" cy="3682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Advantages of graphical authentication systems over text-based methods </a:t>
            </a:r>
          </a:p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Memorability and resistance to attacks of graphical authentication systems</a:t>
            </a:r>
          </a:p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Challenges and vulnerabilities of graphical authentication systems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1852994"/>
            <a:ext cx="9144000" cy="6581011"/>
            <a:chOff x="0" y="0"/>
            <a:chExt cx="12192000" cy="877468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6033" t="0" r="1336" b="0"/>
            <a:stretch>
              <a:fillRect/>
            </a:stretch>
          </p:blipFill>
          <p:spPr>
            <a:xfrm flipH="false" flipV="false">
              <a:off x="0" y="0"/>
              <a:ext cx="12192000" cy="877468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9791559" y="1738694"/>
            <a:ext cx="7987379" cy="3133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171616"/>
                </a:solidFill>
                <a:latin typeface="Raleway"/>
              </a:rPr>
              <a:t>Evolution of Graphical Authentication Systems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54017" y="5202624"/>
            <a:ext cx="6948103" cy="4311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71616"/>
                </a:solidFill>
                <a:latin typeface="Open Sans"/>
              </a:rPr>
              <a:t> Real-world adoption of graphical authentication systems </a:t>
            </a:r>
          </a:p>
          <a:p>
            <a:pPr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71616"/>
                </a:solidFill>
                <a:latin typeface="Open Sans"/>
              </a:rPr>
              <a:t>Use of graphical authentication systems in mobile devices and critical infrastructure </a:t>
            </a:r>
          </a:p>
          <a:p>
            <a:pPr marL="669281" indent="-334641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71616"/>
                </a:solidFill>
                <a:latin typeface="Open Sans"/>
              </a:rPr>
              <a:t>Examples of graphical authentication systems in different domains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141226" y="0"/>
            <a:ext cx="5146774" cy="10287000"/>
            <a:chOff x="0" y="0"/>
            <a:chExt cx="6862365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3998" t="0" r="906" b="0"/>
            <a:stretch>
              <a:fillRect/>
            </a:stretch>
          </p:blipFill>
          <p:spPr>
            <a:xfrm flipH="false" flipV="false">
              <a:off x="0" y="0"/>
              <a:ext cx="6862365" cy="13716000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396654" y="1384314"/>
            <a:ext cx="10172669" cy="3133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171616"/>
                </a:solidFill>
                <a:latin typeface="Raleway"/>
              </a:rPr>
              <a:t>Usability and Security of Graphical Authentication Systems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96654" y="4829170"/>
            <a:ext cx="8855944" cy="4920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Examination of usability and security aspects of graphical authentication systems </a:t>
            </a:r>
          </a:p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Usability testing and evaluation methodologies for graphical authentication systems </a:t>
            </a:r>
          </a:p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Novel authentication paradigms for improved security and user experience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1852994"/>
            <a:ext cx="9144000" cy="6581011"/>
            <a:chOff x="0" y="0"/>
            <a:chExt cx="12192000" cy="877468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6033" t="0" r="1336" b="0"/>
            <a:stretch>
              <a:fillRect/>
            </a:stretch>
          </p:blipFill>
          <p:spPr>
            <a:xfrm flipH="false" flipV="false">
              <a:off x="0" y="0"/>
              <a:ext cx="12192000" cy="877468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9791559" y="1738694"/>
            <a:ext cx="8496441" cy="3133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171616"/>
                </a:solidFill>
                <a:latin typeface="Raleway"/>
              </a:rPr>
              <a:t>Emerging Trends in Graphical Authentication Systems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54017" y="5183574"/>
            <a:ext cx="7398169" cy="4049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12460" indent="-356230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171616"/>
                </a:solidFill>
                <a:latin typeface="Open Sans"/>
              </a:rPr>
              <a:t>Biometric integration in graphical authentication systems </a:t>
            </a:r>
          </a:p>
          <a:p>
            <a:pPr marL="712460" indent="-356230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171616"/>
                </a:solidFill>
                <a:latin typeface="Open Sans"/>
              </a:rPr>
              <a:t>Machine learning and multi-modal approaches for improved security </a:t>
            </a:r>
          </a:p>
          <a:p>
            <a:pPr marL="712460" indent="-356230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171616"/>
                </a:solidFill>
                <a:latin typeface="Open Sans"/>
              </a:rPr>
              <a:t>Robust image processing for graphical authentication systems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141226" y="0"/>
            <a:ext cx="5146774" cy="10287000"/>
            <a:chOff x="0" y="0"/>
            <a:chExt cx="6862365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3998" t="0" r="906" b="0"/>
            <a:stretch>
              <a:fillRect/>
            </a:stretch>
          </p:blipFill>
          <p:spPr>
            <a:xfrm flipH="false" flipV="false">
              <a:off x="0" y="0"/>
              <a:ext cx="6862365" cy="13716000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943162" y="1641494"/>
            <a:ext cx="8855944" cy="2076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171616"/>
                </a:solidFill>
                <a:latin typeface="Raleway"/>
              </a:rPr>
              <a:t>Future Research Directions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53834" y="4346957"/>
            <a:ext cx="8855944" cy="4301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Standardized evaluation methodologies for graphical authentication systems </a:t>
            </a:r>
          </a:p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Enhanced usability testing for graphical authentication systems</a:t>
            </a:r>
          </a:p>
          <a:p>
            <a:pPr marL="755639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171616"/>
                </a:solidFill>
                <a:latin typeface="Open Sans"/>
              </a:rPr>
              <a:t>Novel authentication paradigms for graphical authentication systems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1852994"/>
            <a:ext cx="9144000" cy="6581011"/>
            <a:chOff x="0" y="0"/>
            <a:chExt cx="12192000" cy="877468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6033" t="0" r="1336" b="0"/>
            <a:stretch>
              <a:fillRect/>
            </a:stretch>
          </p:blipFill>
          <p:spPr>
            <a:xfrm flipH="false" flipV="false">
              <a:off x="0" y="0"/>
              <a:ext cx="12192000" cy="877468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0054017" y="2478087"/>
            <a:ext cx="8496441" cy="1019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171616"/>
                </a:solidFill>
                <a:latin typeface="Raleway"/>
              </a:rPr>
              <a:t>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54017" y="3704788"/>
            <a:ext cx="7398169" cy="5980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0" indent="-367025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71616"/>
                </a:solidFill>
                <a:latin typeface="Open Sans"/>
              </a:rPr>
              <a:t>Comprehensive resource for researchers, practitioners, and policymakers </a:t>
            </a:r>
          </a:p>
          <a:p>
            <a:pPr marL="734050" indent="-367025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71616"/>
                </a:solidFill>
                <a:latin typeface="Open Sans"/>
              </a:rPr>
              <a:t>Insights into the current landscape, opportunities, and challenges of graphical authentication </a:t>
            </a:r>
          </a:p>
          <a:p>
            <a:pPr marL="734050" indent="-367025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71616"/>
                </a:solidFill>
                <a:latin typeface="Open Sans"/>
              </a:rPr>
              <a:t>Propelling advancements in secure, user-friendly authentication methods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DAF1FE4CfdI</dc:identifier>
  <dcterms:modified xsi:type="dcterms:W3CDTF">2011-08-01T06:04:30Z</dcterms:modified>
  <cp:revision>1</cp:revision>
  <dc:title>project</dc:title>
</cp:coreProperties>
</file>

<file path=docProps/thumbnail.jpeg>
</file>